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5"/>
  </p:sldMasterIdLst>
  <p:notesMasterIdLst>
    <p:notesMasterId r:id="rId17"/>
  </p:notesMasterIdLst>
  <p:sldIdLst>
    <p:sldId id="256" r:id="rId6"/>
    <p:sldId id="260" r:id="rId7"/>
    <p:sldId id="273" r:id="rId8"/>
    <p:sldId id="275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10058400" cy="71104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mara Dentee" initials="TD" lastIdx="3" clrIdx="0">
    <p:extLst>
      <p:ext uri="{19B8F6BF-5375-455C-9EA6-DF929625EA0E}">
        <p15:presenceInfo xmlns:p15="http://schemas.microsoft.com/office/powerpoint/2012/main" userId="S-1-5-21-343818398-1614895754-1417001333-873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024886"/>
    <a:srgbClr val="DCDCDC"/>
    <a:srgbClr val="054F7D"/>
    <a:srgbClr val="014A87"/>
    <a:srgbClr val="84A6C0"/>
    <a:srgbClr val="022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21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C8E25-05DA-43E3-A006-95E36B1420FC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CB11A-1EFB-4ED8-B76D-9E1AADAB7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71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Arte da Capa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CB11A-1EFB-4ED8-B76D-9E1AADAB742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14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Slide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CB11A-1EFB-4ED8-B76D-9E1AADAB742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761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163672"/>
            <a:ext cx="8549640" cy="2475477"/>
          </a:xfrm>
        </p:spPr>
        <p:txBody>
          <a:bodyPr anchor="b"/>
          <a:lstStyle>
            <a:lvl1pPr algn="ctr">
              <a:defRPr sz="622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734613"/>
            <a:ext cx="7543800" cy="1716703"/>
          </a:xfrm>
        </p:spPr>
        <p:txBody>
          <a:bodyPr/>
          <a:lstStyle>
            <a:lvl1pPr marL="0" indent="0" algn="ctr">
              <a:buNone/>
              <a:defRPr sz="2488"/>
            </a:lvl1pPr>
            <a:lvl2pPr marL="474025" indent="0" algn="ctr">
              <a:buNone/>
              <a:defRPr sz="2074"/>
            </a:lvl2pPr>
            <a:lvl3pPr marL="948050" indent="0" algn="ctr">
              <a:buNone/>
              <a:defRPr sz="1866"/>
            </a:lvl3pPr>
            <a:lvl4pPr marL="1422075" indent="0" algn="ctr">
              <a:buNone/>
              <a:defRPr sz="1659"/>
            </a:lvl4pPr>
            <a:lvl5pPr marL="1896100" indent="0" algn="ctr">
              <a:buNone/>
              <a:defRPr sz="1659"/>
            </a:lvl5pPr>
            <a:lvl6pPr marL="2370125" indent="0" algn="ctr">
              <a:buNone/>
              <a:defRPr sz="1659"/>
            </a:lvl6pPr>
            <a:lvl7pPr marL="2844150" indent="0" algn="ctr">
              <a:buNone/>
              <a:defRPr sz="1659"/>
            </a:lvl7pPr>
            <a:lvl8pPr marL="3318175" indent="0" algn="ctr">
              <a:buNone/>
              <a:defRPr sz="1659"/>
            </a:lvl8pPr>
            <a:lvl9pPr marL="3792200" indent="0" algn="ctr">
              <a:buNone/>
              <a:defRPr sz="1659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7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38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378564"/>
            <a:ext cx="2168843" cy="602574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378564"/>
            <a:ext cx="6380798" cy="6025746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07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2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772667"/>
            <a:ext cx="8675370" cy="2957734"/>
          </a:xfrm>
        </p:spPr>
        <p:txBody>
          <a:bodyPr anchor="b"/>
          <a:lstStyle>
            <a:lvl1pPr>
              <a:defRPr sz="622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4758383"/>
            <a:ext cx="8675370" cy="1555402"/>
          </a:xfrm>
        </p:spPr>
        <p:txBody>
          <a:bodyPr/>
          <a:lstStyle>
            <a:lvl1pPr marL="0" indent="0">
              <a:buNone/>
              <a:defRPr sz="2488">
                <a:solidFill>
                  <a:schemeClr val="tx1"/>
                </a:solidFill>
              </a:defRPr>
            </a:lvl1pPr>
            <a:lvl2pPr marL="474025" indent="0">
              <a:buNone/>
              <a:defRPr sz="2074">
                <a:solidFill>
                  <a:schemeClr val="tx1">
                    <a:tint val="75000"/>
                  </a:schemeClr>
                </a:solidFill>
              </a:defRPr>
            </a:lvl2pPr>
            <a:lvl3pPr marL="948050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3pPr>
            <a:lvl4pPr marL="1422075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4pPr>
            <a:lvl5pPr marL="1896100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5pPr>
            <a:lvl6pPr marL="2370125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6pPr>
            <a:lvl7pPr marL="2844150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7pPr>
            <a:lvl8pPr marL="3318175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8pPr>
            <a:lvl9pPr marL="3792200" indent="0">
              <a:buNone/>
              <a:defRPr sz="16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32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1892818"/>
            <a:ext cx="4274820" cy="451149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1892818"/>
            <a:ext cx="4274820" cy="451149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53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78565"/>
            <a:ext cx="8675370" cy="137435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743039"/>
            <a:ext cx="4255174" cy="854237"/>
          </a:xfrm>
        </p:spPr>
        <p:txBody>
          <a:bodyPr anchor="b"/>
          <a:lstStyle>
            <a:lvl1pPr marL="0" indent="0">
              <a:buNone/>
              <a:defRPr sz="2488" b="1"/>
            </a:lvl1pPr>
            <a:lvl2pPr marL="474025" indent="0">
              <a:buNone/>
              <a:defRPr sz="2074" b="1"/>
            </a:lvl2pPr>
            <a:lvl3pPr marL="948050" indent="0">
              <a:buNone/>
              <a:defRPr sz="1866" b="1"/>
            </a:lvl3pPr>
            <a:lvl4pPr marL="1422075" indent="0">
              <a:buNone/>
              <a:defRPr sz="1659" b="1"/>
            </a:lvl4pPr>
            <a:lvl5pPr marL="1896100" indent="0">
              <a:buNone/>
              <a:defRPr sz="1659" b="1"/>
            </a:lvl5pPr>
            <a:lvl6pPr marL="2370125" indent="0">
              <a:buNone/>
              <a:defRPr sz="1659" b="1"/>
            </a:lvl6pPr>
            <a:lvl7pPr marL="2844150" indent="0">
              <a:buNone/>
              <a:defRPr sz="1659" b="1"/>
            </a:lvl7pPr>
            <a:lvl8pPr marL="3318175" indent="0">
              <a:buNone/>
              <a:defRPr sz="1659" b="1"/>
            </a:lvl8pPr>
            <a:lvl9pPr marL="3792200" indent="0">
              <a:buNone/>
              <a:defRPr sz="165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597276"/>
            <a:ext cx="4255174" cy="382020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743039"/>
            <a:ext cx="4276130" cy="854237"/>
          </a:xfrm>
        </p:spPr>
        <p:txBody>
          <a:bodyPr anchor="b"/>
          <a:lstStyle>
            <a:lvl1pPr marL="0" indent="0">
              <a:buNone/>
              <a:defRPr sz="2488" b="1"/>
            </a:lvl1pPr>
            <a:lvl2pPr marL="474025" indent="0">
              <a:buNone/>
              <a:defRPr sz="2074" b="1"/>
            </a:lvl2pPr>
            <a:lvl3pPr marL="948050" indent="0">
              <a:buNone/>
              <a:defRPr sz="1866" b="1"/>
            </a:lvl3pPr>
            <a:lvl4pPr marL="1422075" indent="0">
              <a:buNone/>
              <a:defRPr sz="1659" b="1"/>
            </a:lvl4pPr>
            <a:lvl5pPr marL="1896100" indent="0">
              <a:buNone/>
              <a:defRPr sz="1659" b="1"/>
            </a:lvl5pPr>
            <a:lvl6pPr marL="2370125" indent="0">
              <a:buNone/>
              <a:defRPr sz="1659" b="1"/>
            </a:lvl6pPr>
            <a:lvl7pPr marL="2844150" indent="0">
              <a:buNone/>
              <a:defRPr sz="1659" b="1"/>
            </a:lvl7pPr>
            <a:lvl8pPr marL="3318175" indent="0">
              <a:buNone/>
              <a:defRPr sz="1659" b="1"/>
            </a:lvl8pPr>
            <a:lvl9pPr marL="3792200" indent="0">
              <a:buNone/>
              <a:defRPr sz="165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597276"/>
            <a:ext cx="4276130" cy="382020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90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32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" y="0"/>
            <a:ext cx="10057795" cy="711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7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74028"/>
            <a:ext cx="3244096" cy="1659096"/>
          </a:xfrm>
        </p:spPr>
        <p:txBody>
          <a:bodyPr anchor="b"/>
          <a:lstStyle>
            <a:lvl1pPr>
              <a:defRPr sz="331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023769"/>
            <a:ext cx="5092065" cy="5053002"/>
          </a:xfrm>
        </p:spPr>
        <p:txBody>
          <a:bodyPr/>
          <a:lstStyle>
            <a:lvl1pPr>
              <a:defRPr sz="3318"/>
            </a:lvl1pPr>
            <a:lvl2pPr>
              <a:defRPr sz="2903"/>
            </a:lvl2pPr>
            <a:lvl3pPr>
              <a:defRPr sz="2488"/>
            </a:lvl3pPr>
            <a:lvl4pPr>
              <a:defRPr sz="2074"/>
            </a:lvl4pPr>
            <a:lvl5pPr>
              <a:defRPr sz="2074"/>
            </a:lvl5pPr>
            <a:lvl6pPr>
              <a:defRPr sz="2074"/>
            </a:lvl6pPr>
            <a:lvl7pPr>
              <a:defRPr sz="2074"/>
            </a:lvl7pPr>
            <a:lvl8pPr>
              <a:defRPr sz="2074"/>
            </a:lvl8pPr>
            <a:lvl9pPr>
              <a:defRPr sz="2074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133124"/>
            <a:ext cx="3244096" cy="3951876"/>
          </a:xfrm>
        </p:spPr>
        <p:txBody>
          <a:bodyPr/>
          <a:lstStyle>
            <a:lvl1pPr marL="0" indent="0">
              <a:buNone/>
              <a:defRPr sz="1659"/>
            </a:lvl1pPr>
            <a:lvl2pPr marL="474025" indent="0">
              <a:buNone/>
              <a:defRPr sz="1452"/>
            </a:lvl2pPr>
            <a:lvl3pPr marL="948050" indent="0">
              <a:buNone/>
              <a:defRPr sz="1244"/>
            </a:lvl3pPr>
            <a:lvl4pPr marL="1422075" indent="0">
              <a:buNone/>
              <a:defRPr sz="1037"/>
            </a:lvl4pPr>
            <a:lvl5pPr marL="1896100" indent="0">
              <a:buNone/>
              <a:defRPr sz="1037"/>
            </a:lvl5pPr>
            <a:lvl6pPr marL="2370125" indent="0">
              <a:buNone/>
              <a:defRPr sz="1037"/>
            </a:lvl6pPr>
            <a:lvl7pPr marL="2844150" indent="0">
              <a:buNone/>
              <a:defRPr sz="1037"/>
            </a:lvl7pPr>
            <a:lvl8pPr marL="3318175" indent="0">
              <a:buNone/>
              <a:defRPr sz="1037"/>
            </a:lvl8pPr>
            <a:lvl9pPr marL="3792200" indent="0">
              <a:buNone/>
              <a:defRPr sz="103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27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74028"/>
            <a:ext cx="3244096" cy="1659096"/>
          </a:xfrm>
        </p:spPr>
        <p:txBody>
          <a:bodyPr anchor="b"/>
          <a:lstStyle>
            <a:lvl1pPr>
              <a:defRPr sz="331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023769"/>
            <a:ext cx="5092065" cy="5053002"/>
          </a:xfrm>
        </p:spPr>
        <p:txBody>
          <a:bodyPr anchor="t"/>
          <a:lstStyle>
            <a:lvl1pPr marL="0" indent="0">
              <a:buNone/>
              <a:defRPr sz="3318"/>
            </a:lvl1pPr>
            <a:lvl2pPr marL="474025" indent="0">
              <a:buNone/>
              <a:defRPr sz="2903"/>
            </a:lvl2pPr>
            <a:lvl3pPr marL="948050" indent="0">
              <a:buNone/>
              <a:defRPr sz="2488"/>
            </a:lvl3pPr>
            <a:lvl4pPr marL="1422075" indent="0">
              <a:buNone/>
              <a:defRPr sz="2074"/>
            </a:lvl4pPr>
            <a:lvl5pPr marL="1896100" indent="0">
              <a:buNone/>
              <a:defRPr sz="2074"/>
            </a:lvl5pPr>
            <a:lvl6pPr marL="2370125" indent="0">
              <a:buNone/>
              <a:defRPr sz="2074"/>
            </a:lvl6pPr>
            <a:lvl7pPr marL="2844150" indent="0">
              <a:buNone/>
              <a:defRPr sz="2074"/>
            </a:lvl7pPr>
            <a:lvl8pPr marL="3318175" indent="0">
              <a:buNone/>
              <a:defRPr sz="2074"/>
            </a:lvl8pPr>
            <a:lvl9pPr marL="3792200" indent="0">
              <a:buNone/>
              <a:defRPr sz="2074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133124"/>
            <a:ext cx="3244096" cy="3951876"/>
          </a:xfrm>
        </p:spPr>
        <p:txBody>
          <a:bodyPr/>
          <a:lstStyle>
            <a:lvl1pPr marL="0" indent="0">
              <a:buNone/>
              <a:defRPr sz="1659"/>
            </a:lvl1pPr>
            <a:lvl2pPr marL="474025" indent="0">
              <a:buNone/>
              <a:defRPr sz="1452"/>
            </a:lvl2pPr>
            <a:lvl3pPr marL="948050" indent="0">
              <a:buNone/>
              <a:defRPr sz="1244"/>
            </a:lvl3pPr>
            <a:lvl4pPr marL="1422075" indent="0">
              <a:buNone/>
              <a:defRPr sz="1037"/>
            </a:lvl4pPr>
            <a:lvl5pPr marL="1896100" indent="0">
              <a:buNone/>
              <a:defRPr sz="1037"/>
            </a:lvl5pPr>
            <a:lvl6pPr marL="2370125" indent="0">
              <a:buNone/>
              <a:defRPr sz="1037"/>
            </a:lvl6pPr>
            <a:lvl7pPr marL="2844150" indent="0">
              <a:buNone/>
              <a:defRPr sz="1037"/>
            </a:lvl7pPr>
            <a:lvl8pPr marL="3318175" indent="0">
              <a:buNone/>
              <a:defRPr sz="1037"/>
            </a:lvl8pPr>
            <a:lvl9pPr marL="3792200" indent="0">
              <a:buNone/>
              <a:defRPr sz="103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62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378565"/>
            <a:ext cx="8675370" cy="1374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1892818"/>
            <a:ext cx="8675370" cy="4511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6590301"/>
            <a:ext cx="2263140" cy="378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C77CD-CEFC-4027-9CC1-AF725E33BA28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6590301"/>
            <a:ext cx="3394710" cy="378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6590301"/>
            <a:ext cx="2263140" cy="378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069C5-5DF4-4D1F-8B1E-7B4812B0EC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546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48050" rtl="0" eaLnBrk="1" latinLnBrk="0" hangingPunct="1">
        <a:lnSpc>
          <a:spcPct val="90000"/>
        </a:lnSpc>
        <a:spcBef>
          <a:spcPct val="0"/>
        </a:spcBef>
        <a:buNone/>
        <a:defRPr sz="45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012" indent="-237012" algn="l" defTabSz="948050" rtl="0" eaLnBrk="1" latinLnBrk="0" hangingPunct="1">
        <a:lnSpc>
          <a:spcPct val="90000"/>
        </a:lnSpc>
        <a:spcBef>
          <a:spcPts val="1037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1pPr>
      <a:lvl2pPr marL="711037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2488" kern="1200">
          <a:solidFill>
            <a:schemeClr val="tx1"/>
          </a:solidFill>
          <a:latin typeface="+mn-lt"/>
          <a:ea typeface="+mn-ea"/>
          <a:cs typeface="+mn-cs"/>
        </a:defRPr>
      </a:lvl2pPr>
      <a:lvl3pPr marL="1185062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2074" kern="1200">
          <a:solidFill>
            <a:schemeClr val="tx1"/>
          </a:solidFill>
          <a:latin typeface="+mn-lt"/>
          <a:ea typeface="+mn-ea"/>
          <a:cs typeface="+mn-cs"/>
        </a:defRPr>
      </a:lvl3pPr>
      <a:lvl4pPr marL="1659087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2133112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607137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3081162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555187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4029212" indent="-237012" algn="l" defTabSz="948050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74025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948050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22075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896100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370125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844150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318175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792200" algn="l" defTabSz="948050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ic.rs.gov.br/conta-vinculad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" y="-21021"/>
            <a:ext cx="10057794" cy="711041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830596" y="1492465"/>
            <a:ext cx="622719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000" dirty="0">
                <a:solidFill>
                  <a:srgbClr val="014A87"/>
                </a:solidFill>
              </a:rPr>
              <a:t>SISTEMA FPE – </a:t>
            </a:r>
          </a:p>
          <a:p>
            <a:pPr algn="ctr"/>
            <a:r>
              <a:rPr lang="pt-BR" sz="5000" dirty="0">
                <a:solidFill>
                  <a:srgbClr val="014A87"/>
                </a:solidFill>
              </a:rPr>
              <a:t>CONTRATOS COM CONTA VINCULADA</a:t>
            </a:r>
          </a:p>
        </p:txBody>
      </p:sp>
    </p:spTree>
    <p:extLst>
      <p:ext uri="{BB962C8B-B14F-4D97-AF65-F5344CB8AC3E}">
        <p14:creationId xmlns:p14="http://schemas.microsoft.com/office/powerpoint/2010/main" val="114886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9634E-C570-A8EB-DC02-96B8A3290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110D63B-1503-506A-F000-8D7786BD5B10}"/>
              </a:ext>
            </a:extLst>
          </p:cNvPr>
          <p:cNvSpPr txBox="1"/>
          <p:nvPr/>
        </p:nvSpPr>
        <p:spPr>
          <a:xfrm>
            <a:off x="298073" y="290553"/>
            <a:ext cx="845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Extrato Bancário da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AE59096-C7B6-BDC0-2A9C-25138A80AB00}"/>
              </a:ext>
            </a:extLst>
          </p:cNvPr>
          <p:cNvSpPr txBox="1"/>
          <p:nvPr/>
        </p:nvSpPr>
        <p:spPr>
          <a:xfrm>
            <a:off x="298074" y="1030743"/>
            <a:ext cx="91471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No dia útil seguinte ao pagamento, é possível visualizar o credito em conta no extrato bancário que o FPE recebe diariamente do Banrisul. </a:t>
            </a:r>
          </a:p>
          <a:p>
            <a:r>
              <a:rPr lang="pt-BR" b="1" dirty="0"/>
              <a:t>O menu de consulta está no Módulo Execução Despesa, Requisição, Extrato Conta Vinculada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34455E-603E-7C90-5787-B9F52A296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44" y="1902993"/>
            <a:ext cx="6953956" cy="471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0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B7ED8-B111-D384-3C00-3E9C00FA6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A8F3D83-A212-CB4F-AA64-40245133109F}"/>
              </a:ext>
            </a:extLst>
          </p:cNvPr>
          <p:cNvSpPr txBox="1"/>
          <p:nvPr/>
        </p:nvSpPr>
        <p:spPr>
          <a:xfrm>
            <a:off x="298073" y="290553"/>
            <a:ext cx="845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Levantamento de Valores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A57D7C5-0BAF-9013-18CA-D705D50B2271}"/>
              </a:ext>
            </a:extLst>
          </p:cNvPr>
          <p:cNvSpPr txBox="1"/>
          <p:nvPr/>
        </p:nvSpPr>
        <p:spPr>
          <a:xfrm>
            <a:off x="298074" y="1030743"/>
            <a:ext cx="9147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É possível consultar no FPE, Execução Despesa, Requisição </a:t>
            </a:r>
            <a:r>
              <a:rPr lang="pt-BR" b="1" dirty="0"/>
              <a:t>os Levantamentos de Valores da Conta Vinculada</a:t>
            </a:r>
            <a:r>
              <a:rPr lang="pt-BR" dirty="0"/>
              <a:t> com origem dos dados no sistema Gestão de Contratos Públicos (GCP) da SPGG. O FPE recebe os valores do GCP e gera o arquivo para integração com o Banrisul. 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4872D6-9CB4-7324-B5A7-0FFC380D3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422" y="1970221"/>
            <a:ext cx="6927829" cy="514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3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Visão Geral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98074" y="6085490"/>
            <a:ext cx="2056243" cy="830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92E54E-B12E-4724-B6BE-18968CA0EBBC}"/>
              </a:ext>
            </a:extLst>
          </p:cNvPr>
          <p:cNvSpPr txBox="1"/>
          <p:nvPr/>
        </p:nvSpPr>
        <p:spPr>
          <a:xfrm>
            <a:off x="2046501" y="1083780"/>
            <a:ext cx="760051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800" b="1" dirty="0"/>
              <a:t>O que é a Conta Vinculada em Contratos? </a:t>
            </a:r>
          </a:p>
          <a:p>
            <a:endParaRPr lang="pt-BR" dirty="0"/>
          </a:p>
          <a:p>
            <a:r>
              <a:rPr lang="pt-BR" dirty="0"/>
              <a:t>É uma Conta Corrente aberta em nome da Contratada por integração entre o sistema FPE e o Banrisul. A conta é específica para cada Contrato de Serviços de Locação de Mão Obra que tenha sido realizado de acordo com a Lei Estadual nº 16.110/2024. </a:t>
            </a:r>
          </a:p>
          <a:p>
            <a:endParaRPr lang="pt-BR" dirty="0"/>
          </a:p>
          <a:p>
            <a:r>
              <a:rPr lang="pt-BR" sz="2800" b="1" dirty="0"/>
              <a:t>Onde posso encontrar a legislação e materiais de apoio completos sobre a Conta Vinculada?</a:t>
            </a:r>
          </a:p>
          <a:p>
            <a:endParaRPr lang="pt-BR" sz="2800" b="1" dirty="0"/>
          </a:p>
          <a:p>
            <a:r>
              <a:rPr lang="pt-BR" dirty="0"/>
              <a:t>Os links para legislação pertinente e materiais de apoio estão disponíveis na página da SPGG/CELIC abaixo: </a:t>
            </a:r>
          </a:p>
          <a:p>
            <a:endParaRPr lang="pt-BR" dirty="0"/>
          </a:p>
          <a:p>
            <a:r>
              <a:rPr lang="pt-BR" dirty="0">
                <a:hlinkClick r:id="rId3"/>
              </a:rPr>
              <a:t>Conta Vinculada - Central de Licitações - CELIC-RS</a:t>
            </a:r>
            <a:endParaRPr lang="pt-BR" dirty="0"/>
          </a:p>
          <a:p>
            <a:endParaRPr lang="pt-BR" dirty="0"/>
          </a:p>
          <a:p>
            <a:r>
              <a:rPr lang="pt-BR" dirty="0"/>
              <a:t>https://www.celic.rs.gov.br/conta-vinculada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2C765D-4C6F-8950-B779-4E09A1BA6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4483"/>
            <a:ext cx="1886213" cy="5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96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241A8C1-982F-427C-976F-D0576220581D}"/>
              </a:ext>
            </a:extLst>
          </p:cNvPr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Cadastro do Contrato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B2C2FBD-7035-49A9-8513-D247D7D937E0}"/>
              </a:ext>
            </a:extLst>
          </p:cNvPr>
          <p:cNvSpPr txBox="1"/>
          <p:nvPr/>
        </p:nvSpPr>
        <p:spPr>
          <a:xfrm>
            <a:off x="298074" y="1030743"/>
            <a:ext cx="9147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O contrato deve ser cadastrado no Módulo Contratos, Terceiros do sistema FPE. </a:t>
            </a:r>
          </a:p>
          <a:p>
            <a:r>
              <a:rPr lang="pt-BR" dirty="0"/>
              <a:t> No campo Conta Vinculada deve ser informado </a:t>
            </a:r>
            <a:r>
              <a:rPr lang="pt-BR" b="1" dirty="0"/>
              <a:t>SIM</a:t>
            </a:r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76E3DBB-F653-6094-C1F0-A7B745CD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133" y="1759037"/>
            <a:ext cx="5429802" cy="443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7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E2209-089F-6557-90E3-B660F3276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354AD41-8147-804F-FEF2-F1ADBFC85FFA}"/>
              </a:ext>
            </a:extLst>
          </p:cNvPr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Cadastro do Contrato – Perfil de Acesso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24A94A3-30B4-116F-F46C-74889E27B029}"/>
              </a:ext>
            </a:extLst>
          </p:cNvPr>
          <p:cNvSpPr txBox="1"/>
          <p:nvPr/>
        </p:nvSpPr>
        <p:spPr>
          <a:xfrm>
            <a:off x="298074" y="1030743"/>
            <a:ext cx="9147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O usuário que pode preencher o Cadastro de Contratos de Terceiros é o Perfil Operador do Módulo CST – Contratos de Serviços de Terceiros, disponível no Módulo Administração Sistema do FPE: </a:t>
            </a:r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72E48E7-85E7-F3AD-CEF0-5185B49C0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5" y="2148128"/>
            <a:ext cx="8636000" cy="378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92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B9E22-1C57-2DC7-4FF2-4786360C1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0C9A4BD-2F7C-85CF-8988-7F2AE722B315}"/>
              </a:ext>
            </a:extLst>
          </p:cNvPr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Cadastro do Contrato – Abertura de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CD7D814-2DD2-A612-CEB2-1B6A90B37A7F}"/>
              </a:ext>
            </a:extLst>
          </p:cNvPr>
          <p:cNvSpPr txBox="1"/>
          <p:nvPr/>
        </p:nvSpPr>
        <p:spPr>
          <a:xfrm>
            <a:off x="298074" y="1030743"/>
            <a:ext cx="9147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O Operador do Módulo de Contratos de Terceiros deve informar a Agência de Preferência/de Relacionamento Banrisul que a Contratada prefere que a conta vinculada seja aberta. </a:t>
            </a:r>
          </a:p>
          <a:p>
            <a:r>
              <a:rPr lang="pt-BR" dirty="0"/>
              <a:t>No menu Agência Relacionamento Contratada informar Novo, CNPJ da Contratada e qual o número da Agência Banrisul (4 dígitos). 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665FD48-8038-E7DC-ACDC-2CDBE3650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2" y="2348089"/>
            <a:ext cx="6683022" cy="373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914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2C991-ECEB-2AB4-E3A7-0ECA35B81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B6F6FB-9127-7CEB-2151-486074C085E2}"/>
              </a:ext>
            </a:extLst>
          </p:cNvPr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Cadastro do Contrato – Abertura de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7F5A55-5785-EAD2-AB0D-9F5EDFEA6576}"/>
              </a:ext>
            </a:extLst>
          </p:cNvPr>
          <p:cNvSpPr txBox="1"/>
          <p:nvPr/>
        </p:nvSpPr>
        <p:spPr>
          <a:xfrm>
            <a:off x="298074" y="1030743"/>
            <a:ext cx="91471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Operador do Módulo de Contratos de Terceiros deve clicar na ação Solicitar Abertura de Conta Banrisul. A abertura ocorre por integração entre sistemas durante a noite. </a:t>
            </a:r>
          </a:p>
          <a:p>
            <a:r>
              <a:rPr lang="pt-BR" dirty="0"/>
              <a:t>No dia útil seguinte à Solicitação a Conta Vinculada deve aparecer na aba Conta Vinculada do Contrato. Para acompanhar o andamento clicar em Listar Eventos Abertura Conta Banrisul. </a:t>
            </a:r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1F3B544-C30D-D5D1-B0BA-7DC01B66F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74" y="2404534"/>
            <a:ext cx="9322638" cy="335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0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DA99-BE49-CEFB-2E50-D10C21663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6CFD723-A818-41C8-C08F-D76F9505888E}"/>
              </a:ext>
            </a:extLst>
          </p:cNvPr>
          <p:cNvSpPr txBox="1"/>
          <p:nvPr/>
        </p:nvSpPr>
        <p:spPr>
          <a:xfrm>
            <a:off x="298074" y="290553"/>
            <a:ext cx="6971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Cadastro do Contrato – Retenção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572766E-3C3E-4486-DF0B-2814E6C5B677}"/>
              </a:ext>
            </a:extLst>
          </p:cNvPr>
          <p:cNvSpPr txBox="1"/>
          <p:nvPr/>
        </p:nvSpPr>
        <p:spPr>
          <a:xfrm>
            <a:off x="298074" y="1030743"/>
            <a:ext cx="9147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percentual referente à Conta Vinculada deve ser informado na aba </a:t>
            </a:r>
            <a:r>
              <a:rPr lang="pt-BR" b="1" dirty="0"/>
              <a:t>Retenção Conta Vinculada do Contrato. </a:t>
            </a:r>
          </a:p>
          <a:p>
            <a:r>
              <a:rPr lang="pt-BR" dirty="0"/>
              <a:t>A aba aparece quando a situação do Contrato estiver na situação </a:t>
            </a:r>
            <a:r>
              <a:rPr lang="pt-BR" b="1" dirty="0"/>
              <a:t>Concluído: </a:t>
            </a:r>
          </a:p>
          <a:p>
            <a:r>
              <a:rPr lang="pt-BR" b="1" dirty="0"/>
              <a:t>Na aba Retenção Conta Vinculada, clicar em Novo, informar o percentual e Salvar: 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BF8A97E-463D-802C-5BAF-A392C47AD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10" y="2257408"/>
            <a:ext cx="8669867" cy="382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1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CC671-D0EF-E7A5-4223-D5997D728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DD4953B-0E6A-A7A8-E524-E33B1F39B7B8}"/>
              </a:ext>
            </a:extLst>
          </p:cNvPr>
          <p:cNvSpPr txBox="1"/>
          <p:nvPr/>
        </p:nvSpPr>
        <p:spPr>
          <a:xfrm>
            <a:off x="298073" y="290553"/>
            <a:ext cx="845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Liquidação ou Solicitação Liquidação com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2997EC6-637B-D3E5-49D5-CBDB148DC14B}"/>
              </a:ext>
            </a:extLst>
          </p:cNvPr>
          <p:cNvSpPr txBox="1"/>
          <p:nvPr/>
        </p:nvSpPr>
        <p:spPr>
          <a:xfrm>
            <a:off x="298074" y="1030743"/>
            <a:ext cx="91471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Quando a </a:t>
            </a:r>
            <a:r>
              <a:rPr lang="pt-BR" b="1" dirty="0"/>
              <a:t>Solicitação Liquidação é Liberada </a:t>
            </a:r>
            <a:r>
              <a:rPr lang="pt-BR" dirty="0"/>
              <a:t>(caso mais comum na Administração Direta) ou a Liquidação é incluída (caso mais comum na Administração Indireta), o FPE inclui automaticamente a Previsão de Retenção relacionada com a Conta Vinculada. </a:t>
            </a:r>
          </a:p>
          <a:p>
            <a:r>
              <a:rPr lang="pt-BR" dirty="0"/>
              <a:t>Tabela de Retenção utilizada: </a:t>
            </a:r>
            <a:r>
              <a:rPr lang="pt-BR" b="1" dirty="0"/>
              <a:t>0785 – RET SERV TER CONTA VINCUL</a:t>
            </a:r>
          </a:p>
          <a:p>
            <a:r>
              <a:rPr lang="pt-BR" dirty="0"/>
              <a:t>Base de Cálculo: </a:t>
            </a:r>
            <a:r>
              <a:rPr lang="pt-BR" b="1" dirty="0"/>
              <a:t>Valor da Liquidação</a:t>
            </a:r>
          </a:p>
          <a:p>
            <a:r>
              <a:rPr lang="pt-BR" dirty="0"/>
              <a:t>Percentual: o informado no Contrato</a:t>
            </a:r>
          </a:p>
          <a:p>
            <a:r>
              <a:rPr lang="pt-BR" dirty="0"/>
              <a:t>Favorecido: o mesmo do Contratado</a:t>
            </a:r>
          </a:p>
          <a:p>
            <a:r>
              <a:rPr lang="pt-BR" dirty="0"/>
              <a:t>Fato Gerador da Retenção: </a:t>
            </a:r>
            <a:r>
              <a:rPr lang="pt-BR" b="1" dirty="0"/>
              <a:t>Pagamento da Liquidação</a:t>
            </a:r>
          </a:p>
          <a:p>
            <a:r>
              <a:rPr lang="pt-BR" dirty="0"/>
              <a:t>Conta que será creditada quando do pagamento: a Conta Vinculada do Contrato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163C90-DD1E-48CD-A5CB-3DD35C53E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511" y="3555206"/>
            <a:ext cx="4921955" cy="35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0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7DDD-AB20-4D1C-8056-44F2719D7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B60393-20DC-BFA4-0087-BEFED0C9A70E}"/>
              </a:ext>
            </a:extLst>
          </p:cNvPr>
          <p:cNvSpPr txBox="1"/>
          <p:nvPr/>
        </p:nvSpPr>
        <p:spPr>
          <a:xfrm>
            <a:off x="298073" y="290553"/>
            <a:ext cx="845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Conta Vinculada – Pagamento de Liquidação com Conta Vinculada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529723F-7687-08CE-BCB6-4F684A3510AF}"/>
              </a:ext>
            </a:extLst>
          </p:cNvPr>
          <p:cNvSpPr txBox="1"/>
          <p:nvPr/>
        </p:nvSpPr>
        <p:spPr>
          <a:xfrm>
            <a:off x="298074" y="1030743"/>
            <a:ext cx="91471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Quando a </a:t>
            </a:r>
            <a:r>
              <a:rPr lang="pt-BR" b="1" dirty="0"/>
              <a:t>Liquidação é Paga</a:t>
            </a:r>
            <a:r>
              <a:rPr lang="pt-BR" dirty="0"/>
              <a:t>, ocorre o Fato Gerador da Previsão de Retenção e o FPE automaticamente inclui a Retenção e a respectiva </a:t>
            </a:r>
            <a:r>
              <a:rPr lang="pt-BR" b="1" dirty="0"/>
              <a:t>Nota Financeira na Tesouraria </a:t>
            </a:r>
            <a:r>
              <a:rPr lang="pt-BR" dirty="0"/>
              <a:t>para Pagamento: </a:t>
            </a:r>
          </a:p>
          <a:p>
            <a:r>
              <a:rPr lang="pt-BR" dirty="0"/>
              <a:t>A Nota Financeira também deve ser Paga, por Arquivo, no Contas a Pagar, Módulo Programação </a:t>
            </a:r>
            <a:r>
              <a:rPr lang="pt-BR" dirty="0" err="1"/>
              <a:t>Exec</a:t>
            </a:r>
            <a:r>
              <a:rPr lang="pt-BR" dirty="0"/>
              <a:t> Financeira do sistema FPE. </a:t>
            </a:r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9A50DE-6F63-FC06-A3CA-7B81A208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379" y="2460978"/>
            <a:ext cx="6876240" cy="464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43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B4D78E19-2E28-42B2-A208-57254EE014D0}" vid="{1F649003-A6A1-4C65-A4AF-A30EF5286F5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m" ma:contentTypeID="0x0101020043B4650961C0A941A09CB7527D4848F3" ma:contentTypeVersion="3" ma:contentTypeDescription="Carregar uma imagem ou uma fotografia." ma:contentTypeScope="" ma:versionID="586f4e09e2b41f13420bc0ef5d9fd50f">
  <xsd:schema xmlns:xsd="http://www.w3.org/2001/XMLSchema" xmlns:xs="http://www.w3.org/2001/XMLSchema" xmlns:p="http://schemas.microsoft.com/office/2006/metadata/properties" xmlns:ns1="http://schemas.microsoft.com/sharepoint/v3" xmlns:ns2="84f9dcd4-f9e2-4290-b901-d37456edbf6a" targetNamespace="http://schemas.microsoft.com/office/2006/metadata/properties" ma:root="true" ma:fieldsID="491fdc0003f0d1a93ae4c110f32d0ce5" ns1:_="" ns2:_="">
    <xsd:import namespace="http://schemas.microsoft.com/sharepoint/v3"/>
    <xsd:import namespace="84f9dcd4-f9e2-4290-b901-d37456edbf6a"/>
    <xsd:element name="properties">
      <xsd:complexType>
        <xsd:sequence>
          <xsd:element name="documentManagement">
            <xsd:complexType>
              <xsd:all>
                <xsd:element ref="ns1:ImageWidth" minOccurs="0"/>
                <xsd:element ref="ns1:ImageHeight" minOccurs="0"/>
                <xsd:element ref="ns1:ImageCreateDate" minOccurs="0"/>
                <xsd:element ref="ns1:Description" minOccurs="0"/>
                <xsd:element ref="ns1:ThumbnailExists" minOccurs="0"/>
                <xsd:element ref="ns1:PreviewExists" minOccurs="0"/>
                <xsd:element ref="ns1:AlternateThumbnailUrl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geWidth" ma:index="11" nillable="true" ma:displayName="Largura da Imagem" ma:internalName="ImageWidth" ma:readOnly="true">
      <xsd:simpleType>
        <xsd:restriction base="dms:Unknown"/>
      </xsd:simpleType>
    </xsd:element>
    <xsd:element name="ImageHeight" ma:index="12" nillable="true" ma:displayName="Altura da Imagem" ma:internalName="ImageHeight" ma:readOnly="true">
      <xsd:simpleType>
        <xsd:restriction base="dms:Unknown"/>
      </xsd:simpleType>
    </xsd:element>
    <xsd:element name="ImageCreateDate" ma:index="13" nillable="true" ma:displayName="Data da Imagem" ma:format="DateTime" ma:hidden="true" ma:internalName="ImageCreateDate">
      <xsd:simpleType>
        <xsd:restriction base="dms:DateTime"/>
      </xsd:simpleType>
    </xsd:element>
    <xsd:element name="Description" ma:index="14" nillable="true" ma:displayName="Descrição" ma:description="(Usada como texto alternativo para a imagem)." ma:hidden="true" ma:internalName="Description">
      <xsd:simpleType>
        <xsd:restriction base="dms:Note">
          <xsd:maxLength value="255"/>
        </xsd:restriction>
      </xsd:simpleType>
    </xsd:element>
    <xsd:element name="ThumbnailExists" ma:index="23" nillable="true" ma:displayName="Existe Miniatura" ma:default="FALSE" ma:hidden="true" ma:internalName="ThumbnailExists" ma:readOnly="true">
      <xsd:simpleType>
        <xsd:restriction base="dms:Boolean"/>
      </xsd:simpleType>
    </xsd:element>
    <xsd:element name="PreviewExists" ma:index="24" nillable="true" ma:displayName="Há Visualização" ma:default="FALSE" ma:hidden="true" ma:internalName="PreviewExists" ma:readOnly="true">
      <xsd:simpleType>
        <xsd:restriction base="dms:Boolean"/>
      </xsd:simpleType>
    </xsd:element>
    <xsd:element name="AlternateThumbnailUrl" ma:index="25" nillable="true" ma:displayName="Visualizar URL de Imagem" ma:format="Image" ma:hidden="true" ma:internalName="AlternateThumbnail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f9dcd4-f9e2-4290-b901-d37456edbf6a" elementFormDefault="qualified">
    <xsd:import namespace="http://schemas.microsoft.com/office/2006/documentManagement/types"/>
    <xsd:import namespace="http://schemas.microsoft.com/office/infopath/2007/PartnerControls"/>
    <xsd:element name="_dlc_DocId" ma:index="26" nillable="true" ma:displayName="Valor da ID do Documento" ma:description="O valor da ID do documento atribuída a este item." ma:internalName="_dlc_DocId" ma:readOnly="true">
      <xsd:simpleType>
        <xsd:restriction base="dms:Text"/>
      </xsd:simpleType>
    </xsd:element>
    <xsd:element name="_dlc_DocIdUrl" ma:index="27" nillable="true" ma:displayName="ID do Documento" ma:description="Link permanente par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8" ma:displayName="Título"/>
        <xsd:element ref="dc:subject" minOccurs="0" maxOccurs="1"/>
        <xsd:element ref="dc:description" minOccurs="0" maxOccurs="1"/>
        <xsd:element name="keywords" minOccurs="0" maxOccurs="1" type="xsd:string" ma:index="20" ma:displayName="Palavras-chave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lternateThumbnailUrl xmlns="http://schemas.microsoft.com/sharepoint/v3">
      <Url xsi:nil="true"/>
      <Description xsi:nil="true"/>
    </AlternateThumbnailUrl>
    <ImageCreateDate xmlns="http://schemas.microsoft.com/sharepoint/v3" xsi:nil="true"/>
    <Description xmlns="http://schemas.microsoft.com/sharepoint/v3" xsi:nil="true"/>
    <_dlc_DocId xmlns="84f9dcd4-f9e2-4290-b901-d37456edbf6a">PVAEC2CUZFFS-3-83</_dlc_DocId>
    <_dlc_DocIdUrl xmlns="84f9dcd4-f9e2-4290-b901-d37456edbf6a">
      <Url>http://cage/_layouts/DocIdRedir.aspx?ID=PVAEC2CUZFFS-3-83</Url>
      <Description>PVAEC2CUZFFS-3-83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737DBAA-622F-4DD4-AFDF-8EEBA5A57193}">
  <ds:schemaRefs>
    <ds:schemaRef ds:uri="84f9dcd4-f9e2-4290-b901-d37456edbf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7EF6BCF-E6CF-4C05-AEB1-C9946874EF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C4D88A-B101-4B71-AF08-4FF512464500}">
  <ds:schemaRefs>
    <ds:schemaRef ds:uri="84f9dcd4-f9e2-4290-b901-d37456edbf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0B67AA7-25B1-4561-9387-2F82370A88D2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663</Words>
  <Application>Microsoft Office PowerPoint</Application>
  <PresentationFormat>Personalizar</PresentationFormat>
  <Paragraphs>58</Paragraphs>
  <Slides>11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Secretaria da Fazenda - 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Tamara Dentee</dc:creator>
  <cp:keywords/>
  <cp:lastModifiedBy>Silvia Lauer</cp:lastModifiedBy>
  <cp:revision>3</cp:revision>
  <dcterms:created xsi:type="dcterms:W3CDTF">2017-07-20T19:18:21Z</dcterms:created>
  <dcterms:modified xsi:type="dcterms:W3CDTF">2026-07-07T19:37:47Z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0x0101020043B4650961C0A941A09CB7527D4848F3</vt:lpwstr>
  </property>
  <property fmtid="{D5CDD505-2E9C-101B-9397-08002B2CF9AE}" pid="3" name="_dlc_DocIdItemGuid">
    <vt:lpwstr>f2f1f6fd-42d1-4a7e-bd05-97626bb3d1f9</vt:lpwstr>
  </property>
  <property fmtid="{D5CDD505-2E9C-101B-9397-08002B2CF9AE}" pid="4" name="MSIP_Label_aad1aa98-b4b6-4f6d-a238-eb87b534c92d_Enabled">
    <vt:lpwstr>true</vt:lpwstr>
  </property>
  <property fmtid="{D5CDD505-2E9C-101B-9397-08002B2CF9AE}" pid="5" name="MSIP_Label_aad1aa98-b4b6-4f6d-a238-eb87b534c92d_SetDate">
    <vt:lpwstr>2023-03-29T13:16:27Z</vt:lpwstr>
  </property>
  <property fmtid="{D5CDD505-2E9C-101B-9397-08002B2CF9AE}" pid="6" name="MSIP_Label_aad1aa98-b4b6-4f6d-a238-eb87b534c92d_Method">
    <vt:lpwstr>Standard</vt:lpwstr>
  </property>
  <property fmtid="{D5CDD505-2E9C-101B-9397-08002B2CF9AE}" pid="7" name="MSIP_Label_aad1aa98-b4b6-4f6d-a238-eb87b534c92d_Name">
    <vt:lpwstr>defa4170-0d19-0005-0004-bc88714345d2</vt:lpwstr>
  </property>
  <property fmtid="{D5CDD505-2E9C-101B-9397-08002B2CF9AE}" pid="8" name="MSIP_Label_aad1aa98-b4b6-4f6d-a238-eb87b534c92d_SiteId">
    <vt:lpwstr>83bd090b-756e-4a02-a512-e5ea02c03041</vt:lpwstr>
  </property>
  <property fmtid="{D5CDD505-2E9C-101B-9397-08002B2CF9AE}" pid="9" name="MSIP_Label_aad1aa98-b4b6-4f6d-a238-eb87b534c92d_ActionId">
    <vt:lpwstr>23c58f8f-b8eb-4733-811e-03c8799de7f4</vt:lpwstr>
  </property>
  <property fmtid="{D5CDD505-2E9C-101B-9397-08002B2CF9AE}" pid="10" name="MSIP_Label_aad1aa98-b4b6-4f6d-a238-eb87b534c92d_ContentBits">
    <vt:lpwstr>0</vt:lpwstr>
  </property>
</Properties>
</file>